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3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ustom.xml" ContentType="application/vnd.openxmlformats-officedocument.custom-properties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5" r:id="rId2"/>
    <p:sldId id="267" r:id="rId3"/>
    <p:sldId id="277" r:id="rId4"/>
    <p:sldId id="279" r:id="rId5"/>
    <p:sldId id="278" r:id="rId6"/>
    <p:sldId id="312" r:id="rId7"/>
    <p:sldId id="311" r:id="rId8"/>
    <p:sldId id="313" r:id="rId9"/>
    <p:sldId id="280" r:id="rId10"/>
    <p:sldId id="314" r:id="rId11"/>
    <p:sldId id="315" r:id="rId12"/>
    <p:sldId id="317" r:id="rId13"/>
    <p:sldId id="318" r:id="rId14"/>
    <p:sldId id="319" r:id="rId15"/>
    <p:sldId id="320" r:id="rId16"/>
    <p:sldId id="321" r:id="rId17"/>
    <p:sldId id="322" r:id="rId18"/>
    <p:sldId id="323" r:id="rId19"/>
    <p:sldId id="325" r:id="rId20"/>
    <p:sldId id="326" r:id="rId21"/>
    <p:sldId id="328" r:id="rId22"/>
    <p:sldId id="327" r:id="rId23"/>
    <p:sldId id="329" r:id="rId24"/>
    <p:sldId id="330" r:id="rId25"/>
    <p:sldId id="331" r:id="rId26"/>
    <p:sldId id="296" r:id="rId27"/>
    <p:sldId id="332" r:id="rId28"/>
    <p:sldId id="333" r:id="rId29"/>
    <p:sldId id="334" r:id="rId30"/>
    <p:sldId id="335" r:id="rId31"/>
    <p:sldId id="336" r:id="rId32"/>
    <p:sldId id="289" r:id="rId33"/>
    <p:sldId id="307" r:id="rId34"/>
    <p:sldId id="285" r:id="rId35"/>
    <p:sldId id="272" r:id="rId36"/>
  </p:sldIdLst>
  <p:sldSz cx="9144000" cy="5143500" type="screen16x9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7E96B1"/>
    <a:srgbClr val="A6A6A6"/>
    <a:srgbClr val="003AB2"/>
    <a:srgbClr val="003DAB"/>
    <a:srgbClr val="7F97B2"/>
    <a:srgbClr val="0040A5"/>
    <a:srgbClr val="0047A0"/>
    <a:srgbClr val="F7F7F7"/>
    <a:srgbClr val="C6CACE"/>
  </p:clrMru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 horzBarState="maximized">
    <p:restoredLeft sz="15987" autoAdjust="0"/>
    <p:restoredTop sz="94660"/>
  </p:normalViewPr>
  <p:slideViewPr>
    <p:cSldViewPr snapToGrid="0">
      <p:cViewPr varScale="1">
        <p:scale>
          <a:sx n="68" d="100"/>
          <a:sy n="68" d="100"/>
        </p:scale>
        <p:origin x="-60" y="-40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  <p:sp>
        <p:nvSpPr>
          <p:cNvPr id="2" name="矩形 1"/>
          <p:cNvSpPr/>
          <p:nvPr userDrawn="1"/>
        </p:nvSpPr>
        <p:spPr>
          <a:xfrm>
            <a:off x="-29210" y="191516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5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0795" y="1914525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标题 2"/>
          <p:cNvSpPr>
            <a:spLocks noGrp="1"/>
          </p:cNvSpPr>
          <p:nvPr>
            <p:ph type="title" hasCustomPrompt="1"/>
          </p:nvPr>
        </p:nvSpPr>
        <p:spPr>
          <a:xfrm>
            <a:off x="605473" y="1006938"/>
            <a:ext cx="7886700" cy="2139927"/>
          </a:xfrm>
        </p:spPr>
        <p:txBody>
          <a:bodyPr anchor="b"/>
          <a:lstStyle>
            <a:lvl1pPr algn="ctr"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r>
              <a:rPr lang="zh-CN" altLang="en-US"/>
              <a:t>感谢观看</a:t>
            </a:r>
          </a:p>
        </p:txBody>
      </p:sp>
      <p:pic>
        <p:nvPicPr>
          <p:cNvPr id="15" name="图片 14" descr="IMG_1421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219075" y="174625"/>
            <a:ext cx="835660" cy="83566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6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-29210" y="657860"/>
            <a:ext cx="9164955" cy="3988435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7" name="ïŝlîḓé"/>
          <p:cNvSpPr/>
          <p:nvPr userDrawn="1"/>
        </p:nvSpPr>
        <p:spPr>
          <a:xfrm flipH="1">
            <a:off x="-829945" y="417195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模版说明</a:t>
            </a:r>
          </a:p>
        </p:txBody>
      </p:sp>
      <p:sp>
        <p:nvSpPr>
          <p:cNvPr id="20" name="ïSḷiḋé"/>
          <p:cNvSpPr/>
          <p:nvPr userDrawn="1"/>
        </p:nvSpPr>
        <p:spPr bwMode="auto">
          <a:xfrm>
            <a:off x="595630" y="1373505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2" name="ï$ḻiḋe"/>
          <p:cNvSpPr/>
          <p:nvPr userDrawn="1"/>
        </p:nvSpPr>
        <p:spPr bwMode="auto">
          <a:xfrm>
            <a:off x="587375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3" name="îṣliḓé"/>
          <p:cNvSpPr/>
          <p:nvPr userDrawn="1"/>
        </p:nvSpPr>
        <p:spPr bwMode="auto">
          <a:xfrm flipH="1">
            <a:off x="587375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" name="iS1ïďê"/>
          <p:cNvSpPr/>
          <p:nvPr userDrawn="1"/>
        </p:nvSpPr>
        <p:spPr bwMode="auto">
          <a:xfrm>
            <a:off x="702945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主题字体</a:t>
            </a:r>
          </a:p>
        </p:txBody>
      </p:sp>
      <p:sp>
        <p:nvSpPr>
          <p:cNvPr id="25" name="Synergistically utilize technically sound portals with frictionless chains. Dramatically customize…"/>
          <p:cNvSpPr txBox="1"/>
          <p:nvPr userDrawn="1"/>
        </p:nvSpPr>
        <p:spPr>
          <a:xfrm>
            <a:off x="692785" y="181864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中英：微软雅黑</a:t>
            </a:r>
          </a:p>
        </p:txBody>
      </p:sp>
      <p:sp>
        <p:nvSpPr>
          <p:cNvPr id="36" name="ïSḷiḋé"/>
          <p:cNvSpPr/>
          <p:nvPr userDrawn="1"/>
        </p:nvSpPr>
        <p:spPr bwMode="auto">
          <a:xfrm>
            <a:off x="2879725" y="1283970"/>
            <a:ext cx="1833245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7" name="ï$ḻiḋe"/>
          <p:cNvSpPr/>
          <p:nvPr userDrawn="1"/>
        </p:nvSpPr>
        <p:spPr bwMode="auto">
          <a:xfrm>
            <a:off x="2871470" y="3589020"/>
            <a:ext cx="1511935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9" name="iS1ïďê"/>
          <p:cNvSpPr/>
          <p:nvPr userDrawn="1"/>
        </p:nvSpPr>
        <p:spPr bwMode="auto">
          <a:xfrm>
            <a:off x="702945" y="230378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设计者</a:t>
            </a:r>
          </a:p>
        </p:txBody>
      </p:sp>
      <p:sp>
        <p:nvSpPr>
          <p:cNvPr id="41" name="Synergistically utilize technically sound portals with frictionless chains. Dramatically customize…"/>
          <p:cNvSpPr txBox="1"/>
          <p:nvPr userDrawn="1"/>
        </p:nvSpPr>
        <p:spPr>
          <a:xfrm>
            <a:off x="702310" y="2067560"/>
            <a:ext cx="1620520" cy="27686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数字：</a:t>
            </a:r>
            <a:r>
              <a:rPr lang="en-US" altLang="zh-CN" sz="1200" kern="0" dirty="0">
                <a:latin typeface="Impact" panose="020B0806030902050204" pitchFamily="34" charset="0"/>
                <a:ea typeface="微软雅黑" charset="0"/>
                <a:cs typeface="Impact" panose="020B0806030902050204" pitchFamily="34" charset="0"/>
                <a:sym typeface="Roboto Light"/>
              </a:rPr>
              <a:t>IMPACT</a:t>
            </a:r>
          </a:p>
        </p:txBody>
      </p:sp>
      <p:sp>
        <p:nvSpPr>
          <p:cNvPr id="42" name="Synergistically utilize technically sound portals with frictionless chains. Dramatically customize…"/>
          <p:cNvSpPr txBox="1"/>
          <p:nvPr userDrawn="1"/>
        </p:nvSpPr>
        <p:spPr>
          <a:xfrm>
            <a:off x="692785" y="269049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张博睿</a:t>
            </a:r>
          </a:p>
        </p:txBody>
      </p:sp>
      <p:sp>
        <p:nvSpPr>
          <p:cNvPr id="44" name="文本框 43"/>
          <p:cNvSpPr txBox="1"/>
          <p:nvPr userDrawn="1"/>
        </p:nvSpPr>
        <p:spPr>
          <a:xfrm>
            <a:off x="1658620" y="4370705"/>
            <a:ext cx="58267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1200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注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：本套</a:t>
            </a:r>
            <a:r>
              <a:rPr lang="en-US" altLang="zh-CN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PPT</a:t>
            </a:r>
            <a:r>
              <a:rPr lang="zh-CN" altLang="en-US" sz="1200" b="1" dirty="0">
                <a:solidFill>
                  <a:srgbClr val="003DAB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模板仅供个人非商业使用，未经授权，禁止一切形式的商业或盈利行为</a:t>
            </a:r>
          </a:p>
        </p:txBody>
      </p:sp>
      <p:sp>
        <p:nvSpPr>
          <p:cNvPr id="45" name="iS1ïďê"/>
          <p:cNvSpPr/>
          <p:nvPr userDrawn="1"/>
        </p:nvSpPr>
        <p:spPr bwMode="auto">
          <a:xfrm>
            <a:off x="2975610" y="147447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主题颜色</a:t>
            </a:r>
          </a:p>
        </p:txBody>
      </p:sp>
      <p:sp>
        <p:nvSpPr>
          <p:cNvPr id="47" name="矩形 46"/>
          <p:cNvSpPr/>
          <p:nvPr userDrawn="1"/>
        </p:nvSpPr>
        <p:spPr>
          <a:xfrm>
            <a:off x="2879725" y="1929765"/>
            <a:ext cx="1835150" cy="318135"/>
          </a:xfrm>
          <a:prstGeom prst="rect">
            <a:avLst/>
          </a:prstGeom>
          <a:solidFill>
            <a:srgbClr val="003DAB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矩形 47"/>
          <p:cNvSpPr/>
          <p:nvPr userDrawn="1"/>
        </p:nvSpPr>
        <p:spPr>
          <a:xfrm>
            <a:off x="2879725" y="2372360"/>
            <a:ext cx="1835150" cy="318135"/>
          </a:xfrm>
          <a:prstGeom prst="rect">
            <a:avLst/>
          </a:prstGeom>
          <a:solidFill>
            <a:srgbClr val="7E96B1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 userDrawn="1"/>
        </p:nvSpPr>
        <p:spPr>
          <a:xfrm>
            <a:off x="2879725" y="2827655"/>
            <a:ext cx="1835150" cy="318135"/>
          </a:xfrm>
          <a:prstGeom prst="rect">
            <a:avLst/>
          </a:prstGeom>
          <a:solidFill>
            <a:srgbClr val="A6A6A6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 userDrawn="1"/>
        </p:nvSpPr>
        <p:spPr>
          <a:xfrm>
            <a:off x="2879725" y="3270885"/>
            <a:ext cx="1835150" cy="318135"/>
          </a:xfrm>
          <a:prstGeom prst="rect">
            <a:avLst/>
          </a:prstGeom>
          <a:solidFill>
            <a:srgbClr val="FFFFFF"/>
          </a:solidFill>
          <a:ln>
            <a:noFill/>
          </a:ln>
          <a:effectLst>
            <a:outerShdw blurRad="584200" dist="203200" dir="2700000" sx="92000" sy="92000" algn="tl" rotWithShape="0">
              <a:srgbClr val="003AB2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îṣliḓé"/>
          <p:cNvSpPr/>
          <p:nvPr userDrawn="1"/>
        </p:nvSpPr>
        <p:spPr bwMode="auto">
          <a:xfrm flipH="1">
            <a:off x="2871470" y="3439795"/>
            <a:ext cx="183197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94" name="图片 93" descr="C2C904C34FBED7EF9F5D2C1EFC5D0F5E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5839460" y="2827655"/>
            <a:ext cx="3035935" cy="1270635"/>
          </a:xfrm>
          <a:prstGeom prst="rect">
            <a:avLst/>
          </a:prstGeom>
        </p:spPr>
      </p:pic>
      <p:pic>
        <p:nvPicPr>
          <p:cNvPr id="52" name="图片 51" descr="IMG_1502"/>
          <p:cNvPicPr>
            <a:picLocks noChangeAspect="1"/>
          </p:cNvPicPr>
          <p:nvPr userDrawn="1"/>
        </p:nvPicPr>
        <p:blipFill>
          <a:blip r:embed="rId5" cstate="print"/>
          <a:stretch>
            <a:fillRect/>
          </a:stretch>
        </p:blipFill>
        <p:spPr>
          <a:xfrm>
            <a:off x="5928995" y="1593850"/>
            <a:ext cx="2856230" cy="1995170"/>
          </a:xfrm>
          <a:prstGeom prst="rect">
            <a:avLst/>
          </a:prstGeom>
        </p:spPr>
      </p:pic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6" cstate="print"/>
          <a:stretch>
            <a:fillRect/>
          </a:stretch>
        </p:blipFill>
        <p:spPr>
          <a:xfrm>
            <a:off x="3129280" y="1904365"/>
            <a:ext cx="4831080" cy="2021840"/>
          </a:xfrm>
          <a:prstGeom prst="rect">
            <a:avLst/>
          </a:prstGeom>
        </p:spPr>
      </p:pic>
      <p:sp>
        <p:nvSpPr>
          <p:cNvPr id="2" name="iS1ïďê"/>
          <p:cNvSpPr/>
          <p:nvPr userDrawn="1"/>
        </p:nvSpPr>
        <p:spPr bwMode="auto">
          <a:xfrm>
            <a:off x="702310" y="2921000"/>
            <a:ext cx="1619885" cy="45529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</p:spPr>
        <p:txBody>
          <a:bodyPr wrap="none" lIns="90000" tIns="46800" rIns="90000" bIns="46800" anchor="ctr">
            <a:normAutofit fontScale="85000" lnSpcReduction="20000"/>
          </a:bodyPr>
          <a:lstStyle/>
          <a:p>
            <a:pPr algn="ctr" defTabSz="583565">
              <a:defRPr/>
            </a:pPr>
            <a:r>
              <a:rPr lang="zh-CN" altLang="en-US" sz="3200">
                <a:latin typeface="微软雅黑" charset="0"/>
                <a:ea typeface="微软雅黑" charset="0"/>
              </a:rPr>
              <a:t>摄影作者</a:t>
            </a:r>
          </a:p>
        </p:txBody>
      </p:sp>
      <p:sp>
        <p:nvSpPr>
          <p:cNvPr id="3" name="Synergistically utilize technically sound portals with frictionless chains. Dramatically customize…"/>
          <p:cNvSpPr txBox="1"/>
          <p:nvPr userDrawn="1"/>
        </p:nvSpPr>
        <p:spPr>
          <a:xfrm>
            <a:off x="692785" y="3270885"/>
            <a:ext cx="1620520" cy="24436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武汉理工大学</a:t>
            </a:r>
            <a:r>
              <a:rPr lang="en-US" altLang="zh-CN" sz="1200" kern="0" dirty="0">
                <a:latin typeface="微软雅黑" charset="0"/>
                <a:ea typeface="微软雅黑" charset="0"/>
                <a:sym typeface="Roboto Light"/>
              </a:rPr>
              <a:t> </a:t>
            </a:r>
            <a:r>
              <a:rPr lang="zh-CN" sz="1200" kern="0" dirty="0">
                <a:latin typeface="微软雅黑" charset="0"/>
                <a:ea typeface="微软雅黑" charset="0"/>
                <a:sym typeface="Roboto Light"/>
              </a:rPr>
              <a:t>梁宸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41" grpId="0" animBg="1"/>
      <p:bldP spid="42" grpId="0" animBg="1"/>
      <p:bldP spid="3" grpId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未命名作品 3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8255" y="-33020"/>
            <a:ext cx="9127490" cy="521081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5" name="ïŝlîḓé"/>
          <p:cNvSpPr/>
          <p:nvPr userDrawn="1"/>
        </p:nvSpPr>
        <p:spPr>
          <a:xfrm>
            <a:off x="8255" y="1427480"/>
            <a:ext cx="9128125" cy="568960"/>
          </a:xfrm>
          <a:prstGeom prst="roundRect">
            <a:avLst>
              <a:gd name="adj" fmla="val 0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文本框 16"/>
          <p:cNvSpPr txBox="1"/>
          <p:nvPr userDrawn="1"/>
        </p:nvSpPr>
        <p:spPr>
          <a:xfrm>
            <a:off x="240030" y="228600"/>
            <a:ext cx="33369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目录</a:t>
            </a:r>
            <a:endParaRPr lang="en-US" altLang="zh-CN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  <a:p>
            <a:r>
              <a:rPr lang="en-US" altLang="zh-CN" sz="3600" b="1">
                <a:solidFill>
                  <a:srgbClr val="003DAB"/>
                </a:solidFill>
                <a:latin typeface="微软雅黑" charset="0"/>
                <a:ea typeface="微软雅黑" charset="0"/>
              </a:rPr>
              <a:t>CONTENTS</a:t>
            </a:r>
            <a:endParaRPr lang="zh-CN" altLang="en-US" sz="3600" b="1">
              <a:solidFill>
                <a:srgbClr val="003DAB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53" name="图片 52" descr="IMG_1501"/>
          <p:cNvPicPr>
            <a:picLocks noChangeAspect="1"/>
          </p:cNvPicPr>
          <p:nvPr userDrawn="1"/>
        </p:nvPicPr>
        <p:blipFill>
          <a:blip r:embed="rId4" cstate="print"/>
          <a:srcRect l="39082" r="39337"/>
          <a:stretch>
            <a:fillRect/>
          </a:stretch>
        </p:blipFill>
        <p:spPr>
          <a:xfrm>
            <a:off x="130810" y="2573020"/>
            <a:ext cx="2146300" cy="4162425"/>
          </a:xfrm>
          <a:prstGeom prst="rect">
            <a:avLst/>
          </a:prstGeom>
        </p:spPr>
      </p:pic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458AD93A-CE2A-4F3A-827C-272B56A3852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2446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2" name="内容占位符 2">
            <a:extLst>
              <a:ext uri="{FF2B5EF4-FFF2-40B4-BE49-F238E27FC236}">
                <a16:creationId xmlns="" xmlns:a16="http://schemas.microsoft.com/office/drawing/2014/main" id="{5ED4A342-B132-4102-B441-40CD9898E83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41256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3" name="内容占位符 2">
            <a:extLst>
              <a:ext uri="{FF2B5EF4-FFF2-40B4-BE49-F238E27FC236}">
                <a16:creationId xmlns="" xmlns:a16="http://schemas.microsoft.com/office/drawing/2014/main" id="{C4B74AD6-EE5E-422C-9E99-EEA3505174E8}"/>
              </a:ext>
            </a:extLst>
          </p:cNvPr>
          <p:cNvSpPr>
            <a:spLocks noGrp="1"/>
          </p:cNvSpPr>
          <p:nvPr>
            <p:ph sz="quarter" idx="15" hasCustomPrompt="1"/>
          </p:nvPr>
        </p:nvSpPr>
        <p:spPr>
          <a:xfrm>
            <a:off x="5805178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  <p:sp>
        <p:nvSpPr>
          <p:cNvPr id="24" name="内容占位符 2">
            <a:extLst>
              <a:ext uri="{FF2B5EF4-FFF2-40B4-BE49-F238E27FC236}">
                <a16:creationId xmlns="" xmlns:a16="http://schemas.microsoft.com/office/drawing/2014/main" id="{F19AE801-D9F0-4255-AD33-5E51452C07DA}"/>
              </a:ext>
            </a:extLst>
          </p:cNvPr>
          <p:cNvSpPr>
            <a:spLocks noGrp="1"/>
          </p:cNvSpPr>
          <p:nvPr>
            <p:ph sz="quarter" idx="16" hasCustomPrompt="1"/>
          </p:nvPr>
        </p:nvSpPr>
        <p:spPr>
          <a:xfrm>
            <a:off x="7484679" y="2122784"/>
            <a:ext cx="474663" cy="2409825"/>
          </a:xfrm>
        </p:spPr>
        <p:txBody>
          <a:bodyPr vert="eaVert"/>
          <a:lstStyle>
            <a:lvl1pPr marL="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单击此处插入文本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531D22C8-B10E-402F-BC39-CC2946FE5E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IMG_154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0795" y="-24765"/>
            <a:ext cx="9211310" cy="5181600"/>
          </a:xfrm>
          <a:prstGeom prst="rect">
            <a:avLst/>
          </a:prstGeom>
        </p:spPr>
      </p:pic>
      <p:sp>
        <p:nvSpPr>
          <p:cNvPr id="18" name="矩形 17"/>
          <p:cNvSpPr/>
          <p:nvPr userDrawn="1"/>
        </p:nvSpPr>
        <p:spPr>
          <a:xfrm>
            <a:off x="12711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149860" y="2477770"/>
            <a:ext cx="7886700" cy="96520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49860" y="3383185"/>
            <a:ext cx="7886700" cy="434521"/>
          </a:xfrm>
        </p:spPr>
        <p:txBody>
          <a:bodyPr/>
          <a:lstStyle>
            <a:lvl1pPr marL="0" indent="0">
              <a:buNone/>
              <a:defRPr sz="1800">
                <a:solidFill>
                  <a:srgbClr val="0040A5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028950" y="4768097"/>
            <a:ext cx="3086100" cy="273892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12" name="图片 11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</p:spPr>
      </p:pic>
    </p:spTree>
    <p:extLst>
      <p:ext uri="{BB962C8B-B14F-4D97-AF65-F5344CB8AC3E}">
        <p14:creationId xmlns="" xmlns:p14="http://schemas.microsoft.com/office/powerpoint/2010/main" val="4073398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8097"/>
            <a:ext cx="2057400" cy="273892"/>
          </a:xfrm>
        </p:spPr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457950" y="4768097"/>
            <a:ext cx="2057400" cy="273892"/>
          </a:xfrm>
        </p:spPr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pic>
        <p:nvPicPr>
          <p:cNvPr id="7" name="图片 6" descr="未命名作品 11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88210" y="3684905"/>
            <a:ext cx="4767580" cy="199453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未命名作品 1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0"/>
            <a:ext cx="9164955" cy="515556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2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4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6" name="图片 45" descr="C2C904C34FBED7EF9F5D2C1EFC5D0F5E"/>
          <p:cNvPicPr>
            <a:picLocks noChangeAspect="1"/>
          </p:cNvPicPr>
          <p:nvPr userDrawn="1"/>
        </p:nvPicPr>
        <p:blipFill>
          <a:blip r:embed="rId3" cstate="print"/>
          <a:stretch>
            <a:fillRect/>
          </a:stretch>
        </p:blipFill>
        <p:spPr>
          <a:xfrm>
            <a:off x="2100580" y="3629660"/>
            <a:ext cx="4942205" cy="206819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7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154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5875" y="-40005"/>
            <a:ext cx="9237980" cy="5197475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8_标题幻灯片">
    <p:bg>
      <p:bgPr>
        <a:blipFill rotWithShape="1">
          <a:blip r:embed="rId2" cstate="print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="" xmlns:a16="http://schemas.microsoft.com/office/drawing/2014/main" id="{65E09AC6-71EB-4ACA-A425-B07AC2144CA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18" name="矩形 17"/>
          <p:cNvSpPr/>
          <p:nvPr userDrawn="1"/>
        </p:nvSpPr>
        <p:spPr>
          <a:xfrm>
            <a:off x="-15875" y="2477770"/>
            <a:ext cx="9164955" cy="1314450"/>
          </a:xfrm>
          <a:prstGeom prst="rect">
            <a:avLst/>
          </a:prstGeom>
          <a:solidFill>
            <a:schemeClr val="bg1">
              <a:alpha val="68000"/>
            </a:schemeClr>
          </a:solidFill>
          <a:ln w="63500" cmpd="sng">
            <a:noFill/>
            <a:prstDash val="solid"/>
          </a:ln>
          <a:effectLst>
            <a:outerShdw blurRad="584200" dist="203200" dir="5400000" sx="92000" sy="92000" algn="ctr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 hasCustomPrompt="1"/>
          </p:nvPr>
        </p:nvSpPr>
        <p:spPr>
          <a:xfrm>
            <a:off x="149860" y="1303020"/>
            <a:ext cx="7886700" cy="2139950"/>
          </a:xfrm>
        </p:spPr>
        <p:txBody>
          <a:bodyPr anchor="b"/>
          <a:lstStyle>
            <a:lvl1pPr>
              <a:defRPr sz="4500" b="1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</a:lstStyle>
          <a:p>
            <a:endParaRPr lang="zh-CN" altLang="en-US"/>
          </a:p>
        </p:txBody>
      </p:sp>
      <p:sp>
        <p:nvSpPr>
          <p:cNvPr id="13" name="文本占位符 12"/>
          <p:cNvSpPr>
            <a:spLocks noGrp="1"/>
          </p:cNvSpPr>
          <p:nvPr>
            <p:ph type="body" idx="1"/>
          </p:nvPr>
        </p:nvSpPr>
        <p:spPr>
          <a:xfrm>
            <a:off x="253048" y="3319510"/>
            <a:ext cx="7886700" cy="1125337"/>
          </a:xfrm>
        </p:spPr>
        <p:txBody>
          <a:bodyPr/>
          <a:lstStyle>
            <a:lvl1pPr marL="0" indent="0">
              <a:buNone/>
              <a:defRPr sz="1800">
                <a:solidFill>
                  <a:srgbClr val="06429F"/>
                </a:solidFill>
                <a:latin typeface="微软雅黑" charset="0"/>
                <a:ea typeface="微软雅黑" charset="0"/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80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9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83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20" name="图片 19" descr="未命名作品 12"/>
          <p:cNvPicPr>
            <a:picLocks noChangeAspect="1"/>
          </p:cNvPicPr>
          <p:nvPr userDrawn="1"/>
        </p:nvPicPr>
        <p:blipFill>
          <a:blip r:embed="rId4" cstate="print"/>
          <a:stretch>
            <a:fillRect/>
          </a:stretch>
        </p:blipFill>
        <p:spPr>
          <a:xfrm>
            <a:off x="628650" y="4027805"/>
            <a:ext cx="2933700" cy="740410"/>
          </a:xfrm>
          <a:prstGeom prst="rect">
            <a:avLst/>
          </a:prstGeom>
          <a:effectLst/>
        </p:spPr>
      </p:pic>
      <p:sp>
        <p:nvSpPr>
          <p:cNvPr id="3" name="ïŝlîḓé"/>
          <p:cNvSpPr/>
          <p:nvPr userDrawn="1"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>
                <a:solidFill>
                  <a:schemeClr val="bg1"/>
                </a:solidFill>
                <a:latin typeface="微软雅黑" charset="0"/>
                <a:ea typeface="微软雅黑" charset="0"/>
              </a:rPr>
              <a:t>PART 3</a:t>
            </a:r>
          </a:p>
        </p:txBody>
      </p:sp>
    </p:spTree>
    <p:extLst>
      <p:ext uri="{BB962C8B-B14F-4D97-AF65-F5344CB8AC3E}">
        <p14:creationId xmlns="" xmlns:p14="http://schemas.microsoft.com/office/powerpoint/2010/main" val="3280660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92"/>
            <a:ext cx="7886700" cy="9943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458"/>
            <a:ext cx="7886700" cy="32640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  <a:pPr/>
              <a:t>2022/4/9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097"/>
            <a:ext cx="30861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097"/>
            <a:ext cx="2057400" cy="27389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52" r:id="rId5"/>
    <p:sldLayoutId id="2147483653" r:id="rId6"/>
    <p:sldLayoutId id="2147483654" r:id="rId7"/>
    <p:sldLayoutId id="2147483655" r:id="rId8"/>
    <p:sldLayoutId id="2147483660" r:id="rId9"/>
    <p:sldLayoutId id="2147483656" r:id="rId10"/>
    <p:sldLayoutId id="2147483657" r:id="rId11"/>
    <p:sldLayoutId id="2147483658" r:id="rId12"/>
    <p:sldLayoutId id="2147483659" r:id="rId13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9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5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4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3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285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9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80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9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835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="" xmlns:a16="http://schemas.microsoft.com/office/drawing/2014/main" id="{E8BBD14F-5153-4BF8-BA87-A503A1B3851B}"/>
              </a:ext>
            </a:extLst>
          </p:cNvPr>
          <p:cNvSpPr txBox="1"/>
          <p:nvPr/>
        </p:nvSpPr>
        <p:spPr>
          <a:xfrm>
            <a:off x="2160270" y="2091690"/>
            <a:ext cx="48240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中古诡辩</a:t>
            </a:r>
            <a:r>
              <a:rPr lang="zh-CN" altLang="en-US" sz="3600" b="1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论</a:t>
            </a:r>
            <a:endParaRPr lang="zh-CN" altLang="en-US" sz="3600" b="1" dirty="0">
              <a:solidFill>
                <a:srgbClr val="06429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="" xmlns:a16="http://schemas.microsoft.com/office/drawing/2014/main" id="{F0FDB04D-382E-41A9-9998-0A3E5637D7CF}"/>
              </a:ext>
            </a:extLst>
          </p:cNvPr>
          <p:cNvSpPr txBox="1"/>
          <p:nvPr/>
        </p:nvSpPr>
        <p:spPr>
          <a:xfrm>
            <a:off x="2733675" y="2736850"/>
            <a:ext cx="3677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《</a:t>
            </a:r>
            <a:r>
              <a:rPr lang="zh-CN" altLang="en-US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鱼</a:t>
            </a:r>
            <a:r>
              <a:rPr lang="en-US" altLang="zh-CN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·</a:t>
            </a:r>
            <a:r>
              <a:rPr lang="zh-CN" altLang="en-US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自然</a:t>
            </a:r>
            <a:r>
              <a:rPr lang="en-US" altLang="zh-CN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·</a:t>
            </a:r>
            <a:r>
              <a:rPr lang="zh-CN" altLang="en-US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社会</a:t>
            </a:r>
            <a:r>
              <a:rPr lang="en-US" altLang="zh-CN" sz="2400" dirty="0" smtClean="0">
                <a:solidFill>
                  <a:srgbClr val="06429F"/>
                </a:solidFill>
                <a:latin typeface="微软雅黑" charset="0"/>
                <a:ea typeface="微软雅黑" charset="0"/>
              </a:rPr>
              <a:t>》</a:t>
            </a:r>
            <a:endParaRPr lang="zh-CN" altLang="en-US" sz="2400" dirty="0">
              <a:solidFill>
                <a:srgbClr val="06429F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="" xmlns:a16="http://schemas.microsoft.com/office/drawing/2014/main" id="{12EAB90F-310F-4CE7-B6E8-5583AF039C48}"/>
              </a:ext>
            </a:extLst>
          </p:cNvPr>
          <p:cNvSpPr txBox="1"/>
          <p:nvPr/>
        </p:nvSpPr>
        <p:spPr>
          <a:xfrm>
            <a:off x="4430957" y="3685288"/>
            <a:ext cx="27634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汇报人</a:t>
            </a:r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：电信</a:t>
            </a:r>
            <a:r>
              <a:rPr lang="en-US" altLang="zh-CN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2004   </a:t>
            </a:r>
            <a:r>
              <a:rPr lang="zh-CN" altLang="en-US" sz="1600" b="1" dirty="0" smtClean="0">
                <a:solidFill>
                  <a:srgbClr val="06429F"/>
                </a:solidFill>
                <a:latin typeface="微软雅黑" charset="0"/>
                <a:ea typeface="微软雅黑" charset="0"/>
                <a:cs typeface="微软雅黑" charset="0"/>
              </a:rPr>
              <a:t>李豪现</a:t>
            </a:r>
            <a:endParaRPr lang="en-US" altLang="zh-CN" sz="1600" b="1" dirty="0">
              <a:solidFill>
                <a:srgbClr val="06429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26626" name="Picture 2" descr="查看源图像"/>
          <p:cNvPicPr>
            <a:picLocks noChangeAspect="1" noChangeArrowheads="1"/>
          </p:cNvPicPr>
          <p:nvPr/>
        </p:nvPicPr>
        <p:blipFill>
          <a:blip r:embed="rId2"/>
          <a:srcRect t="4397" b="11817"/>
          <a:stretch>
            <a:fillRect/>
          </a:stretch>
        </p:blipFill>
        <p:spPr bwMode="auto">
          <a:xfrm rot="21215172">
            <a:off x="6654096" y="286304"/>
            <a:ext cx="2152650" cy="23941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6628" name="Picture 4" descr="查看源图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204180">
            <a:off x="687756" y="2671259"/>
            <a:ext cx="1725950" cy="21607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TextBox 8"/>
          <p:cNvSpPr txBox="1"/>
          <p:nvPr/>
        </p:nvSpPr>
        <p:spPr>
          <a:xfrm rot="21292298">
            <a:off x="4069501" y="69467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子非鱼，安知鱼之乐？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 rot="21113026">
            <a:off x="687168" y="1703006"/>
            <a:ext cx="434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子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非我，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安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知我不知鱼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之乐？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792664" y="1623313"/>
            <a:ext cx="7495976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被惠施杠得最多の人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Picture 4" descr="查看源图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204180">
            <a:off x="631915" y="2475814"/>
            <a:ext cx="1725950" cy="21607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/>
          <p:cNvSpPr txBox="1"/>
          <p:nvPr/>
        </p:nvSpPr>
        <p:spPr>
          <a:xfrm rot="21113026">
            <a:off x="631327" y="1507561"/>
            <a:ext cx="434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…………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？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7902" y="2666418"/>
            <a:ext cx="390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其实不是庄子</a:t>
            </a:r>
            <a:endParaRPr lang="zh-CN" alt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792664" y="1623313"/>
            <a:ext cx="7495976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被惠施杠得最多の人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Picture 4" descr="查看源图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204180">
            <a:off x="631915" y="2475814"/>
            <a:ext cx="1725950" cy="21607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/>
          <p:cNvSpPr txBox="1"/>
          <p:nvPr/>
        </p:nvSpPr>
        <p:spPr>
          <a:xfrm rot="21113026">
            <a:off x="631327" y="1507561"/>
            <a:ext cx="434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…………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！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847902" y="2666418"/>
            <a:ext cx="54794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其实不是庄子      而是</a:t>
            </a:r>
            <a:r>
              <a:rPr lang="zh-CN" altLang="en-US" sz="2800" b="1" dirty="0" smtClean="0">
                <a:solidFill>
                  <a:srgbClr val="C00000"/>
                </a:solidFill>
              </a:rPr>
              <a:t>墨子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1267314" y="1602372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墨子说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008" y="2373251"/>
            <a:ext cx="5479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              厚，有所大。</a:t>
            </a:r>
            <a:endParaRPr lang="en-US" altLang="zh-CN" sz="2800" b="1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有“厚”才能有体积，才能有物体的</a:t>
            </a:r>
            <a:r>
              <a:rPr lang="zh-CN" altLang="en-US" dirty="0" smtClean="0"/>
              <a:t>“大”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1267314" y="1602372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墨子说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49008" y="2373251"/>
            <a:ext cx="54794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>
                <a:solidFill>
                  <a:srgbClr val="C00000"/>
                </a:solidFill>
              </a:rPr>
              <a:t>              厚，有所大。</a:t>
            </a:r>
            <a:endParaRPr lang="en-US" altLang="zh-CN" sz="2800" b="1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有“厚”才能有体积，才能有物体的</a:t>
            </a:r>
            <a:r>
              <a:rPr lang="zh-CN" altLang="en-US" dirty="0" smtClean="0"/>
              <a:t>“大”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5733448" y="1608188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</a:t>
            </a: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施笑道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5143" y="2476790"/>
            <a:ext cx="43288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   无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厚，不可积也，其大千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里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物质不</a:t>
            </a:r>
            <a:r>
              <a:rPr lang="zh-CN" altLang="en-US" dirty="0" smtClean="0"/>
              <a:t>累积成厚度，就没有体积；但是物质所构成平面的面积，是可以无限大的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39524" y="1277368"/>
            <a:ext cx="62821" cy="2394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730599" y="111683"/>
            <a:ext cx="2500940" cy="16429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1274294" y="1197523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墨子说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69" y="1982362"/>
            <a:ext cx="43765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C00000"/>
                </a:solidFill>
              </a:rPr>
              <a:t>或不容尺，有穷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；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algn="ctr"/>
            <a:r>
              <a:rPr lang="zh-CN" altLang="en-US" sz="2400" b="1" dirty="0" smtClean="0">
                <a:solidFill>
                  <a:srgbClr val="C00000"/>
                </a:solidFill>
              </a:rPr>
              <a:t>莫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不容尺，无穷也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个别区域前不容一线之地，这是“有穷”；与此相反，空间无边无际，这是“无穷”。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1274294" y="1197523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墨子说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69" y="1982362"/>
            <a:ext cx="437655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C00000"/>
                </a:solidFill>
              </a:rPr>
              <a:t>或不容尺，有穷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；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algn="ctr"/>
            <a:r>
              <a:rPr lang="zh-CN" altLang="en-US" sz="2400" b="1" dirty="0" smtClean="0">
                <a:solidFill>
                  <a:srgbClr val="C00000"/>
                </a:solidFill>
              </a:rPr>
              <a:t>莫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不容尺，无穷也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dirty="0" smtClean="0"/>
              <a:t>个别区域前不容一线之地，这是“有穷”；与此相反，空间无边无际，这是“无穷”。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5775329" y="1280121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</a:t>
            </a: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施笑道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5143" y="2099862"/>
            <a:ext cx="432885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南方无穷而有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穷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algn="ctr"/>
            <a:r>
              <a:rPr lang="zh-CN" altLang="en-US" dirty="0" smtClean="0"/>
              <a:t>南方尽管是无穷的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但是</a:t>
            </a:r>
            <a:r>
              <a:rPr lang="zh-CN" altLang="en-US" dirty="0" smtClean="0"/>
              <a:t>最后还是有终极的地方。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39524" y="1277368"/>
            <a:ext cx="62821" cy="2394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3020" name="Picture 12" descr="查看源图像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331171" y="90742"/>
            <a:ext cx="1938724" cy="1938724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1274294" y="1197523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墨子说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69" y="2045183"/>
            <a:ext cx="4376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中，同长也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。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世界中心点到</a:t>
            </a:r>
            <a:r>
              <a:rPr lang="zh-CN" altLang="en-US" dirty="0" smtClean="0"/>
              <a:t>相对的两边的</a:t>
            </a:r>
            <a:r>
              <a:rPr lang="zh-CN" altLang="en-US" dirty="0" smtClean="0"/>
              <a:t>终点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是</a:t>
            </a:r>
            <a:r>
              <a:rPr lang="zh-CN" altLang="en-US" dirty="0" smtClean="0"/>
              <a:t>“同长”</a:t>
            </a:r>
            <a:r>
              <a:rPr lang="zh-CN" altLang="en-US" dirty="0" smtClean="0"/>
              <a:t>的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1274294" y="1197523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墨子说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69" y="2045183"/>
            <a:ext cx="43765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中，同长也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。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世界中心点到</a:t>
            </a:r>
            <a:r>
              <a:rPr lang="zh-CN" altLang="en-US" dirty="0" smtClean="0"/>
              <a:t>相对的两边的</a:t>
            </a:r>
            <a:r>
              <a:rPr lang="zh-CN" altLang="en-US" dirty="0" smtClean="0"/>
              <a:t>终点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是</a:t>
            </a:r>
            <a:r>
              <a:rPr lang="zh-CN" altLang="en-US" dirty="0" smtClean="0"/>
              <a:t>“同长”</a:t>
            </a:r>
            <a:r>
              <a:rPr lang="zh-CN" altLang="en-US" dirty="0" smtClean="0"/>
              <a:t>的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5775329" y="1280121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</a:t>
            </a: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施笑道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5143" y="2099862"/>
            <a:ext cx="4328857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b="1" dirty="0" smtClean="0">
                <a:solidFill>
                  <a:srgbClr val="C00000"/>
                </a:solidFill>
              </a:rPr>
              <a:t>我知天下之中央，</a:t>
            </a:r>
            <a:r>
              <a:rPr lang="zh-CN" altLang="en-US" b="1" dirty="0" smtClean="0">
                <a:solidFill>
                  <a:srgbClr val="C00000"/>
                </a:solidFill>
              </a:rPr>
              <a:t>燕之北</a:t>
            </a:r>
            <a:r>
              <a:rPr lang="zh-CN" altLang="en-US" b="1" dirty="0" smtClean="0">
                <a:solidFill>
                  <a:srgbClr val="C00000"/>
                </a:solidFill>
              </a:rPr>
              <a:t>，</a:t>
            </a:r>
            <a:r>
              <a:rPr lang="zh-CN" altLang="en-US" b="1" dirty="0" smtClean="0">
                <a:solidFill>
                  <a:srgbClr val="C00000"/>
                </a:solidFill>
              </a:rPr>
              <a:t>越之</a:t>
            </a:r>
            <a:r>
              <a:rPr lang="zh-CN" altLang="en-US" b="1" dirty="0" smtClean="0">
                <a:solidFill>
                  <a:srgbClr val="C00000"/>
                </a:solidFill>
              </a:rPr>
              <a:t>南是</a:t>
            </a:r>
            <a:r>
              <a:rPr lang="zh-CN" altLang="en-US" b="1" dirty="0" smtClean="0">
                <a:solidFill>
                  <a:srgbClr val="C00000"/>
                </a:solidFill>
              </a:rPr>
              <a:t>也</a:t>
            </a:r>
            <a:endParaRPr lang="en-US" altLang="zh-CN" b="1" dirty="0" smtClean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空间无边无际，无限大</a:t>
            </a:r>
            <a:r>
              <a:rPr lang="zh-CN" altLang="en-US" dirty="0" smtClean="0"/>
              <a:t>，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到处</a:t>
            </a:r>
            <a:r>
              <a:rPr lang="zh-CN" altLang="en-US" dirty="0" smtClean="0"/>
              <a:t>都可以成为</a:t>
            </a:r>
            <a:r>
              <a:rPr lang="zh-CN" altLang="en-US" dirty="0" smtClean="0"/>
              <a:t>中心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39524" y="1277368"/>
            <a:ext cx="62821" cy="2394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9154" name="Picture 2" descr="查看源图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544000" y="-240815"/>
            <a:ext cx="3600000" cy="180000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1274294" y="1197523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墨子说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69" y="2045183"/>
            <a:ext cx="437655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平，同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高也。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“平”是一样高的。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1274294" y="1197523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墨子说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62969" y="2045183"/>
            <a:ext cx="4376555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平，同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高也。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“平”是一样高的。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8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5775329" y="1280121"/>
            <a:ext cx="2180881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</a:t>
            </a: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施笑道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15143" y="1967239"/>
            <a:ext cx="432885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b="1" dirty="0" smtClean="0">
                <a:solidFill>
                  <a:srgbClr val="C00000"/>
                </a:solidFill>
              </a:rPr>
              <a:t>天与地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卑，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山与泽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平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站在远处看，天和地几乎是接近的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algn="ctr">
              <a:lnSpc>
                <a:spcPct val="150000"/>
              </a:lnSpc>
            </a:pPr>
            <a:r>
              <a:rPr lang="zh-CN" altLang="en-US" dirty="0" smtClean="0"/>
              <a:t>站</a:t>
            </a:r>
            <a:r>
              <a:rPr lang="zh-CN" altLang="en-US" dirty="0" smtClean="0"/>
              <a:t>在山顶上的湖泊边沿看，山和泽是平</a:t>
            </a:r>
            <a:r>
              <a:rPr lang="zh-CN" altLang="en-US" dirty="0" smtClean="0"/>
              <a:t>的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4739524" y="1277368"/>
            <a:ext cx="62821" cy="2394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106" name="Picture 2" descr="查看源图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247237" y="1"/>
            <a:ext cx="2763388" cy="15001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500" y="2680116"/>
            <a:ext cx="7886700" cy="770715"/>
          </a:xfrm>
        </p:spPr>
        <p:txBody>
          <a:bodyPr/>
          <a:lstStyle/>
          <a:p>
            <a:r>
              <a:rPr lang="zh-CN" altLang="en-US" dirty="0" smtClean="0"/>
              <a:t>起源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="" xmlns:a16="http://schemas.microsoft.com/office/drawing/2014/main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1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639101" y="1469750"/>
            <a:ext cx="7495976" cy="72391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一个有趣的问题是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12" name="Picture 2" descr="查看源图像"/>
          <p:cNvPicPr>
            <a:picLocks noChangeAspect="1" noChangeArrowheads="1"/>
          </p:cNvPicPr>
          <p:nvPr/>
        </p:nvPicPr>
        <p:blipFill>
          <a:blip r:embed="rId2"/>
          <a:srcRect t="4397" b="11817"/>
          <a:stretch>
            <a:fillRect/>
          </a:stretch>
        </p:blipFill>
        <p:spPr bwMode="auto">
          <a:xfrm rot="21215172">
            <a:off x="6752198" y="101923"/>
            <a:ext cx="1946070" cy="21644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 rot="21292298">
            <a:off x="4156867" y="124166"/>
            <a:ext cx="2590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子非鱼，安知鱼之乐？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639101" y="1469750"/>
            <a:ext cx="7495976" cy="72391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一个有趣的问题是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85081" y="2282510"/>
            <a:ext cx="390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 smtClean="0"/>
              <a:t>惠施一共笑了几次</a:t>
            </a:r>
            <a:endParaRPr lang="zh-CN" altLang="en-US" sz="2800" b="1" dirty="0"/>
          </a:p>
        </p:txBody>
      </p:sp>
      <p:pic>
        <p:nvPicPr>
          <p:cNvPr id="12" name="Picture 2" descr="查看源图像"/>
          <p:cNvPicPr>
            <a:picLocks noChangeAspect="1" noChangeArrowheads="1"/>
          </p:cNvPicPr>
          <p:nvPr/>
        </p:nvPicPr>
        <p:blipFill>
          <a:blip r:embed="rId2"/>
          <a:srcRect t="4397" b="11817"/>
          <a:stretch>
            <a:fillRect/>
          </a:stretch>
        </p:blipFill>
        <p:spPr bwMode="auto">
          <a:xfrm rot="21215172">
            <a:off x="6752198" y="101923"/>
            <a:ext cx="1946070" cy="21644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 rot="21292298">
            <a:off x="4156867" y="124166"/>
            <a:ext cx="2590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子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非鱼，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安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知鱼之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乐？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639101" y="1469750"/>
            <a:ext cx="7495976" cy="72391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一个有趣的问题是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785081" y="2282510"/>
            <a:ext cx="390888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strike="sngStrike" dirty="0" smtClean="0"/>
              <a:t>惠施一共笑了几次</a:t>
            </a:r>
            <a:endParaRPr lang="zh-CN" altLang="en-US" sz="2800" b="1" strike="sngStrike" dirty="0"/>
          </a:p>
        </p:txBody>
      </p:sp>
      <p:sp>
        <p:nvSpPr>
          <p:cNvPr id="8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868283" y="2780855"/>
            <a:ext cx="7495976" cy="72391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惠施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在“辩”什么？</a:t>
            </a:r>
            <a:endParaRPr sz="3600" b="1" kern="0" dirty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pic>
        <p:nvPicPr>
          <p:cNvPr id="11" name="Picture 2" descr="查看源图像"/>
          <p:cNvPicPr>
            <a:picLocks noChangeAspect="1" noChangeArrowheads="1"/>
          </p:cNvPicPr>
          <p:nvPr/>
        </p:nvPicPr>
        <p:blipFill>
          <a:blip r:embed="rId2"/>
          <a:srcRect t="4397" b="11817"/>
          <a:stretch>
            <a:fillRect/>
          </a:stretch>
        </p:blipFill>
        <p:spPr bwMode="auto">
          <a:xfrm rot="21215172">
            <a:off x="6752198" y="101923"/>
            <a:ext cx="1946070" cy="21644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11"/>
          <p:cNvSpPr txBox="1"/>
          <p:nvPr/>
        </p:nvSpPr>
        <p:spPr>
          <a:xfrm rot="21292298">
            <a:off x="4156867" y="124166"/>
            <a:ext cx="2590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子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非我，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安</a:t>
            </a:r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知我之杠？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 rot="20729162">
            <a:off x="739758" y="1256505"/>
            <a:ext cx="1408260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体积？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8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-981457" y="2857636"/>
            <a:ext cx="7495976" cy="72391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惠施</a:t>
            </a:r>
            <a:r>
              <a:rPr lang="zh-CN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在“辩”什么？</a:t>
            </a:r>
            <a:endParaRPr sz="3600" b="1" kern="0" dirty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3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 rot="227356">
            <a:off x="2026688" y="1058858"/>
            <a:ext cx="1429594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面积？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 rot="20729162">
            <a:off x="558952" y="2102472"/>
            <a:ext cx="2167910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长宽高？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5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 rot="323938">
            <a:off x="3310395" y="1418738"/>
            <a:ext cx="1578937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空间？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 rot="1130980">
            <a:off x="2488400" y="2215076"/>
            <a:ext cx="2704589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宇宙中心？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6278" y="183346"/>
            <a:ext cx="3600000" cy="97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4347" y="1251992"/>
            <a:ext cx="3600000" cy="917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6279" y="2260014"/>
            <a:ext cx="3600000" cy="91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1500" y="3302657"/>
            <a:ext cx="3600000" cy="87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1389590" y="1271834"/>
            <a:ext cx="2167910" cy="8799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4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同</a:t>
            </a:r>
            <a:endParaRPr sz="4400" b="1" kern="0" dirty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6278" y="183346"/>
            <a:ext cx="3600000" cy="97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4347" y="1251992"/>
            <a:ext cx="3600000" cy="917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6279" y="2260014"/>
            <a:ext cx="3600000" cy="91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1500" y="3302657"/>
            <a:ext cx="3600000" cy="87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1389590" y="1271834"/>
            <a:ext cx="2167910" cy="8799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4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同</a:t>
            </a:r>
            <a:endParaRPr sz="4400" b="1" kern="0" dirty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pic>
        <p:nvPicPr>
          <p:cNvPr id="634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446278" y="183346"/>
            <a:ext cx="3600000" cy="9773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4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454347" y="1251992"/>
            <a:ext cx="3600000" cy="9171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49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446279" y="2260014"/>
            <a:ext cx="3600000" cy="9193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3493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51500" y="3302657"/>
            <a:ext cx="3600000" cy="8734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300146" y="2157148"/>
            <a:ext cx="5109472" cy="132331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000" b="1" dirty="0" smtClean="0">
                <a:sym typeface="Roboto Bold"/>
              </a:rPr>
              <a:t>他努力</a:t>
            </a:r>
            <a:r>
              <a:rPr lang="zh-CN" altLang="en-US" sz="2000" b="1" dirty="0" smtClean="0">
                <a:sym typeface="Roboto Bold"/>
              </a:rPr>
              <a:t>钻研宇宙间万物构成的</a:t>
            </a:r>
            <a:r>
              <a:rPr lang="zh-CN" altLang="en-US" sz="2000" b="1" dirty="0" smtClean="0">
                <a:sym typeface="Roboto Bold"/>
              </a:rPr>
              <a:t>原因，强调</a:t>
            </a:r>
            <a:r>
              <a:rPr lang="zh-CN" altLang="en-US" sz="2000" b="1" dirty="0" smtClean="0">
                <a:sym typeface="Roboto Bold"/>
              </a:rPr>
              <a:t>事物的差别是相对的，</a:t>
            </a:r>
            <a:r>
              <a:rPr lang="zh-CN" altLang="en-US" sz="2000" b="1" u="sng" dirty="0" smtClean="0">
                <a:sym typeface="Roboto Bold"/>
              </a:rPr>
              <a:t>相同才是绝对的</a:t>
            </a:r>
            <a:r>
              <a:rPr lang="zh-CN" altLang="en-US" sz="2000" b="1" dirty="0" smtClean="0">
                <a:sym typeface="Roboto Bold"/>
              </a:rPr>
              <a:t>，把相同的事物和不同的事物都抽象地</a:t>
            </a:r>
            <a:r>
              <a:rPr lang="zh-CN" altLang="en-US" sz="2000" b="1" u="sng" dirty="0" smtClean="0">
                <a:sym typeface="Roboto Bold"/>
              </a:rPr>
              <a:t>统一</a:t>
            </a:r>
            <a:r>
              <a:rPr lang="zh-CN" altLang="en-US" sz="2000" b="1" dirty="0" smtClean="0">
                <a:sym typeface="Roboto Bold"/>
              </a:rPr>
              <a:t>起来。</a:t>
            </a:r>
            <a:endParaRPr sz="4400" b="1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80116"/>
            <a:ext cx="9430186" cy="770715"/>
          </a:xfrm>
        </p:spPr>
        <p:txBody>
          <a:bodyPr>
            <a:normAutofit fontScale="90000"/>
          </a:bodyPr>
          <a:lstStyle/>
          <a:p>
            <a:r>
              <a:rPr lang="zh-CN" altLang="en-US" dirty="0" smtClean="0"/>
              <a:t>具体评析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“同”的</a:t>
            </a:r>
            <a:r>
              <a:rPr lang="zh-CN" altLang="en-US" dirty="0" smtClean="0"/>
              <a:t>学说“各不相同”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="" xmlns:a16="http://schemas.microsoft.com/office/drawing/2014/main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</a:t>
            </a:r>
            <a:r>
              <a:rPr 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3</a:t>
            </a:r>
            <a:endParaRPr 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、具体评析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3888485" y="85208"/>
            <a:ext cx="2167910" cy="8799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4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同</a:t>
            </a:r>
            <a:endParaRPr sz="4400" b="1" kern="0" dirty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321086" y="1270669"/>
            <a:ext cx="8822914" cy="1107996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庄子讲同（</a:t>
            </a:r>
            <a:r>
              <a:rPr lang="en-US" altLang="zh-CN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“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万物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皆一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也</a:t>
            </a:r>
            <a:r>
              <a:rPr lang="en-US" altLang="zh-CN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” 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）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，说“鱼出游从容，是鱼之乐也”</a:t>
            </a: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惠子也讲同，却说，子非鱼，安之鱼之乐。</a:t>
            </a:r>
            <a:r>
              <a:rPr lang="en-US" altLang="zh-CN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——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你和鱼是不同的</a:t>
            </a: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pic>
        <p:nvPicPr>
          <p:cNvPr id="16" name="Picture 4" descr="查看源图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204180">
            <a:off x="464391" y="3138930"/>
            <a:ext cx="1725950" cy="21607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7" name="TextBox 16"/>
          <p:cNvSpPr txBox="1"/>
          <p:nvPr/>
        </p:nvSpPr>
        <p:spPr>
          <a:xfrm rot="21113026">
            <a:off x="366081" y="2366120"/>
            <a:ext cx="434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子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非我，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安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知我不知鱼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之乐？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18" name="Picture 6" descr="查看源图像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06"/>
          <a:stretch>
            <a:fillRect/>
          </a:stretch>
        </p:blipFill>
        <p:spPr bwMode="auto">
          <a:xfrm>
            <a:off x="7533735" y="0"/>
            <a:ext cx="1610265" cy="203675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、具体评析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3888485" y="85208"/>
            <a:ext cx="2167910" cy="8799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4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同</a:t>
            </a:r>
            <a:endParaRPr sz="4400" b="1" kern="0" dirty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321086" y="1270669"/>
            <a:ext cx="8822914" cy="276998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庄子讲同（</a:t>
            </a:r>
            <a:r>
              <a:rPr lang="en-US" altLang="zh-CN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“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万物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皆一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也</a:t>
            </a:r>
            <a:r>
              <a:rPr lang="en-US" altLang="zh-CN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” 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）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，说“鱼出游从容，是鱼之乐也”</a:t>
            </a: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惠子也讲同，却说，子非鱼，安之鱼之乐。</a:t>
            </a:r>
            <a:r>
              <a:rPr lang="en-US" altLang="zh-CN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——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你和鱼是不同的</a:t>
            </a: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庄子的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“同”是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主观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的、意识的同（人之乐</a:t>
            </a:r>
            <a:r>
              <a:rPr lang="en-US" altLang="zh-CN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-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鱼之乐）</a:t>
            </a:r>
            <a:endParaRPr lang="en-US" altLang="zh-CN" sz="2400" b="1" kern="0" dirty="0" smtClean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惠子的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“同”是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客观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的、物质的同（人</a:t>
            </a:r>
            <a:r>
              <a:rPr lang="en-US" altLang="zh-CN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-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鱼）</a:t>
            </a:r>
            <a:endParaRPr lang="zh-CN" altLang="en-US" sz="2400" b="1" kern="0" dirty="0" smtClean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pic>
        <p:nvPicPr>
          <p:cNvPr id="64518" name="Picture 6" descr="查看源图像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06"/>
          <a:stretch>
            <a:fillRect/>
          </a:stretch>
        </p:blipFill>
        <p:spPr bwMode="auto">
          <a:xfrm>
            <a:off x="7533735" y="0"/>
            <a:ext cx="1610265" cy="2036750"/>
          </a:xfrm>
          <a:prstGeom prst="rect">
            <a:avLst/>
          </a:prstGeom>
          <a:noFill/>
        </p:spPr>
      </p:pic>
      <p:pic>
        <p:nvPicPr>
          <p:cNvPr id="12" name="Picture 2" descr="查看源图像"/>
          <p:cNvPicPr>
            <a:picLocks noChangeAspect="1" noChangeArrowheads="1"/>
          </p:cNvPicPr>
          <p:nvPr/>
        </p:nvPicPr>
        <p:blipFill>
          <a:blip r:embed="rId3"/>
          <a:srcRect t="4397" b="11817"/>
          <a:stretch>
            <a:fillRect/>
          </a:stretch>
        </p:blipFill>
        <p:spPr bwMode="auto">
          <a:xfrm rot="21215172">
            <a:off x="6709936" y="3113267"/>
            <a:ext cx="2152650" cy="23941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 rot="21292298">
            <a:off x="3462227" y="3661236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子非鱼，安知鱼之乐？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、具体评析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3888485" y="85208"/>
            <a:ext cx="2167910" cy="8799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4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同</a:t>
            </a:r>
            <a:endParaRPr sz="4400" b="1" kern="0" dirty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321086" y="1270669"/>
            <a:ext cx="8822914" cy="276998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庄子讲同（</a:t>
            </a:r>
            <a:r>
              <a:rPr lang="en-US" altLang="zh-CN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“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万物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皆一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也</a:t>
            </a:r>
            <a:r>
              <a:rPr lang="en-US" altLang="zh-CN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” 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）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，说“鱼出游从容，是鱼之乐也”</a:t>
            </a: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惠子也讲同，却说，子非鱼，安之鱼之乐。</a:t>
            </a:r>
            <a:r>
              <a:rPr lang="en-US" altLang="zh-CN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——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你和鱼是不同的</a:t>
            </a: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庄子的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“同”是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主观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的、意识的同（人之乐</a:t>
            </a:r>
            <a:r>
              <a:rPr lang="en-US" altLang="zh-CN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-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鱼之乐）</a:t>
            </a:r>
            <a:endParaRPr lang="en-US" altLang="zh-CN" sz="2400" b="1" kern="0" dirty="0" smtClean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惠子的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“同”是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客观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的、物质的同（人</a:t>
            </a:r>
            <a:r>
              <a:rPr lang="en-US" altLang="zh-CN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-</a:t>
            </a:r>
            <a:r>
              <a:rPr lang="zh-CN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鱼）</a:t>
            </a:r>
            <a:endParaRPr lang="zh-CN" altLang="en-US" sz="2400" b="1" kern="0" dirty="0" smtClean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pic>
        <p:nvPicPr>
          <p:cNvPr id="64518" name="Picture 6" descr="查看源图像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706"/>
          <a:stretch>
            <a:fillRect/>
          </a:stretch>
        </p:blipFill>
        <p:spPr bwMode="auto">
          <a:xfrm>
            <a:off x="7533735" y="0"/>
            <a:ext cx="1610265" cy="2036750"/>
          </a:xfrm>
          <a:prstGeom prst="rect">
            <a:avLst/>
          </a:prstGeom>
          <a:noFill/>
        </p:spPr>
      </p:pic>
      <p:pic>
        <p:nvPicPr>
          <p:cNvPr id="12" name="Picture 2" descr="查看源图像"/>
          <p:cNvPicPr>
            <a:picLocks noChangeAspect="1" noChangeArrowheads="1"/>
          </p:cNvPicPr>
          <p:nvPr/>
        </p:nvPicPr>
        <p:blipFill>
          <a:blip r:embed="rId3"/>
          <a:srcRect t="4397" b="11817"/>
          <a:stretch>
            <a:fillRect/>
          </a:stretch>
        </p:blipFill>
        <p:spPr bwMode="auto">
          <a:xfrm rot="21215172">
            <a:off x="6709936" y="3113267"/>
            <a:ext cx="2152650" cy="23941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3" name="TextBox 12"/>
          <p:cNvSpPr txBox="1"/>
          <p:nvPr/>
        </p:nvSpPr>
        <p:spPr>
          <a:xfrm rot="21292298">
            <a:off x="3462227" y="3661236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子非鱼，安知鱼之乐？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272226" y="1305289"/>
            <a:ext cx="7699108" cy="1088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矛盾的斗争性寓于同一性之中。</a:t>
            </a:r>
            <a:r>
              <a:rPr lang="en-US" altLang="zh-CN" sz="2800" dirty="0" smtClean="0"/>
              <a:t>——《</a:t>
            </a:r>
            <a:r>
              <a:rPr lang="zh-CN" altLang="en-US" sz="2800" dirty="0" smtClean="0"/>
              <a:t>马原</a:t>
            </a:r>
            <a:r>
              <a:rPr lang="en-US" altLang="zh-CN" sz="2800" dirty="0" smtClean="0"/>
              <a:t>》</a:t>
            </a:r>
            <a:endParaRPr lang="zh-CN" alt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720131" y="1457307"/>
            <a:ext cx="7495976" cy="1938992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8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众所周知</a:t>
            </a:r>
            <a:endParaRPr lang="en-US" altLang="zh-CN" sz="2800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8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在古代</a:t>
            </a:r>
            <a:endParaRPr lang="en-US" altLang="zh-CN" sz="28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8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一个能言善辩的人</a:t>
            </a:r>
            <a:endParaRPr sz="28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、具体评析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3888485" y="85208"/>
            <a:ext cx="2167910" cy="8799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4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同</a:t>
            </a:r>
            <a:endParaRPr sz="4400" b="1" kern="0" dirty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321086" y="1270669"/>
            <a:ext cx="8292422" cy="22159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名家公孙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龙讲“白马非马”，认为马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这个大类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概念，与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黑马、白马这些小类的概念有差别。</a:t>
            </a: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ja-JP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春秋戦国の名家の元祖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惠子讲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同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，认为从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相同的方面看，这些都是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马。</a:t>
            </a: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pic>
        <p:nvPicPr>
          <p:cNvPr id="12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91569" y="-108860"/>
            <a:ext cx="1425742" cy="1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、具体评析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14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3888485" y="85208"/>
            <a:ext cx="2167910" cy="87992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4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同</a:t>
            </a:r>
            <a:endParaRPr sz="4400" b="1" kern="0" dirty="0">
              <a:solidFill>
                <a:srgbClr val="C00000"/>
              </a:solidFill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1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321086" y="1270669"/>
            <a:ext cx="8292422" cy="221599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名家公孙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龙讲“白马非马”，认为马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这个大类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概念，与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黑马、白马这些小类的概念有差别。</a:t>
            </a: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ja-JP" altLang="en-US" sz="24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春秋戦国の名家の元祖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惠子讲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同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，认为从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相同的方面看，这些都是</a:t>
            </a:r>
            <a:r>
              <a:rPr lang="zh-CN" altLang="en-US" sz="2400" b="1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马。</a:t>
            </a:r>
            <a:endParaRPr lang="en-US" altLang="zh-CN" sz="2400" b="1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83909" y="3448196"/>
            <a:ext cx="8432024" cy="1088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 smtClean="0"/>
              <a:t>矛盾的普遍性和特殊性的关系是共性与个性的辩证统一</a:t>
            </a:r>
            <a:r>
              <a:rPr lang="zh-CN" altLang="en-US" sz="2800" dirty="0" smtClean="0"/>
              <a:t>关系。                                                          </a:t>
            </a:r>
            <a:r>
              <a:rPr lang="en-US" altLang="zh-CN" sz="2800" dirty="0" smtClean="0"/>
              <a:t>——《</a:t>
            </a:r>
            <a:r>
              <a:rPr lang="zh-CN" altLang="en-US" sz="2800" dirty="0" smtClean="0"/>
              <a:t>马原</a:t>
            </a:r>
            <a:r>
              <a:rPr lang="en-US" altLang="zh-CN" sz="2800" dirty="0" smtClean="0"/>
              <a:t>》</a:t>
            </a:r>
            <a:endParaRPr lang="zh-CN" altLang="en-US" sz="2800" dirty="0"/>
          </a:p>
        </p:txBody>
      </p:sp>
      <p:pic>
        <p:nvPicPr>
          <p:cNvPr id="68610" name="Picture 2" descr="查看源图像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191569" y="-108860"/>
            <a:ext cx="1425742" cy="18000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86710" y="4116947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93689" y="4128265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717398" y="1443145"/>
            <a:ext cx="7937990" cy="2769989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0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“同”的学说“各不相同”。名家与墨家、名家与道家、名家内部之间都存在的矛盾。</a:t>
            </a:r>
            <a:endParaRPr lang="en-US" altLang="zh-CN" sz="20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0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从</a:t>
            </a:r>
            <a:r>
              <a:rPr lang="zh-CN" altLang="en-US" sz="20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古以来，人们一直把名家的学说视为诡辩，道家的学说视为无为，墨家的学说视为守御，使得名家失传，墨家落寞。讽刺的是，这三家的学说恰是中国人最早的逻辑学、政治学、几何学</a:t>
            </a:r>
            <a:r>
              <a:rPr lang="en-US" altLang="zh-CN" sz="20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……</a:t>
            </a:r>
            <a:r>
              <a:rPr lang="zh-CN" altLang="en-US" sz="2000" b="1" kern="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也是最早的哲学。</a:t>
            </a:r>
            <a:endParaRPr lang="en-US" altLang="zh-CN" sz="2000" b="1" kern="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三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、具体评析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98500" y="2680116"/>
            <a:ext cx="7886700" cy="770715"/>
          </a:xfrm>
        </p:spPr>
        <p:txBody>
          <a:bodyPr/>
          <a:lstStyle/>
          <a:p>
            <a:r>
              <a:rPr lang="zh-CN" altLang="en-US" dirty="0" smtClean="0"/>
              <a:t>结语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="" xmlns:a16="http://schemas.microsoft.com/office/drawing/2014/main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</a:t>
            </a:r>
            <a:r>
              <a:rPr 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4</a:t>
            </a:r>
            <a:endParaRPr 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521349" y="1283005"/>
            <a:ext cx="5809649" cy="2236190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0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惠</a:t>
            </a:r>
            <a:r>
              <a:rPr lang="zh-CN" altLang="en-US" sz="20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施仅因庄子而得以传其学问，现无法深悉其貌。惠施学问，庄子虽有微言，却崇敬有加</a:t>
            </a:r>
            <a:r>
              <a:rPr lang="zh-CN" altLang="en-US" sz="20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。</a:t>
            </a:r>
            <a:endParaRPr lang="en-US" altLang="zh-CN" sz="20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endParaRPr lang="en-US" altLang="zh-CN" sz="2000" b="1" kern="0" dirty="0" smtClean="0">
              <a:latin typeface="黑体" pitchFamily="49" charset="-122"/>
              <a:ea typeface="黑体" pitchFamily="49" charset="-122"/>
              <a:sym typeface="Roboto Light"/>
            </a:endParaRPr>
          </a:p>
          <a:p>
            <a:pPr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20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惠</a:t>
            </a:r>
            <a:r>
              <a:rPr lang="zh-CN" altLang="en-US" sz="2000" b="1" kern="0" dirty="0" smtClean="0">
                <a:latin typeface="黑体" pitchFamily="49" charset="-122"/>
                <a:ea typeface="黑体" pitchFamily="49" charset="-122"/>
                <a:sym typeface="Roboto Light"/>
              </a:rPr>
              <a:t>施死后，庄子慨叹道：“自夫子之死也，吾无以为质矣，吾无与言之矣！”。</a:t>
            </a:r>
            <a:endParaRPr sz="2000" b="1" kern="0" dirty="0">
              <a:latin typeface="黑体" pitchFamily="49" charset="-122"/>
              <a:ea typeface="黑体" pitchFamily="49" charset="-122"/>
              <a:sym typeface="Roboto Light"/>
            </a:endParaRPr>
          </a:p>
        </p:txBody>
      </p:sp>
      <p:sp>
        <p:nvSpPr>
          <p:cNvPr id="7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157236" y="134276"/>
            <a:ext cx="6774054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最深的友谊与最深的哲学：矛盾双方相互依存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Picture 2" descr="查看源图像"/>
          <p:cNvPicPr>
            <a:picLocks noChangeAspect="1" noChangeArrowheads="1"/>
          </p:cNvPicPr>
          <p:nvPr/>
        </p:nvPicPr>
        <p:blipFill>
          <a:blip r:embed="rId2"/>
          <a:srcRect t="4397" b="11817"/>
          <a:stretch>
            <a:fillRect/>
          </a:stretch>
        </p:blipFill>
        <p:spPr bwMode="auto">
          <a:xfrm rot="21215172">
            <a:off x="6654096" y="286304"/>
            <a:ext cx="2152650" cy="23941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/>
          <p:cNvSpPr txBox="1"/>
          <p:nvPr/>
        </p:nvSpPr>
        <p:spPr>
          <a:xfrm rot="21292298">
            <a:off x="4069501" y="694670"/>
            <a:ext cx="2971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子非鱼，安知鱼之乐？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pic>
        <p:nvPicPr>
          <p:cNvPr id="11" name="Picture 4" descr="查看源图像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rot="21204180">
            <a:off x="6879152" y="2890728"/>
            <a:ext cx="1725950" cy="21607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2" name="TextBox 11"/>
          <p:cNvSpPr txBox="1"/>
          <p:nvPr/>
        </p:nvSpPr>
        <p:spPr>
          <a:xfrm rot="21248414">
            <a:off x="3444329" y="3569792"/>
            <a:ext cx="434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子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非我，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安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知我不知鱼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之乐？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156059" y="2153141"/>
            <a:ext cx="2831881" cy="837217"/>
          </a:xfrm>
        </p:spPr>
        <p:txBody>
          <a:bodyPr/>
          <a:lstStyle/>
          <a:p>
            <a:r>
              <a:rPr lang="zh-CN" altLang="en-US" dirty="0"/>
              <a:t>感谢观看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178410" y="2000241"/>
            <a:ext cx="7495976" cy="719941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会</a:t>
            </a: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被叫做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8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228134" y="1877661"/>
            <a:ext cx="1752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trike="sngStrike" dirty="0" smtClean="0"/>
              <a:t>杠精</a:t>
            </a:r>
            <a:endParaRPr lang="zh-CN" altLang="en-US" sz="3200" b="1" strike="sngStrike" dirty="0"/>
          </a:p>
        </p:txBody>
      </p:sp>
      <p:sp>
        <p:nvSpPr>
          <p:cNvPr id="9" name="TextBox 8"/>
          <p:cNvSpPr txBox="1"/>
          <p:nvPr/>
        </p:nvSpPr>
        <p:spPr>
          <a:xfrm>
            <a:off x="5233950" y="2379069"/>
            <a:ext cx="17520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strike="sngStrike" dirty="0" smtClean="0"/>
              <a:t>喷子</a:t>
            </a:r>
            <a:endParaRPr lang="zh-CN" altLang="en-US" sz="3200" b="1" strike="sngStrik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699190" y="1534089"/>
            <a:ext cx="7495976" cy="701154"/>
          </a:xfrm>
          <a:prstGeom prst="rect">
            <a:avLst/>
          </a:prstGeom>
          <a:solidFill>
            <a:schemeClr val="bg1"/>
          </a:solidFill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智术之师</a:t>
            </a:r>
            <a:r>
              <a:rPr lang="zh-CN" altLang="en-US" sz="20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古希腊</a:t>
            </a:r>
            <a:endParaRPr lang="en-US" altLang="zh-CN" sz="2000" kern="0" dirty="0" smtClean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8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90076" y="2373251"/>
            <a:ext cx="3922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名家</a:t>
            </a:r>
            <a:r>
              <a:rPr lang="zh-CN" altLang="en-US" kern="0" dirty="0" smtClean="0">
                <a:solidFill>
                  <a:srgbClr val="1C1F25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春秋战国</a:t>
            </a: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699190" y="1534089"/>
            <a:ext cx="7495976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今天我们就谈谈，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8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3063" y="2352311"/>
            <a:ext cx="6945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春秋</a:t>
            </a:r>
            <a:r>
              <a:rPr lang="ja-JP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戦国の名家の元</a:t>
            </a:r>
            <a:r>
              <a:rPr lang="ja-JP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祖</a:t>
            </a:r>
            <a:endParaRPr lang="zh-CN" altLang="en-US" kern="0" dirty="0" smtClean="0">
              <a:solidFill>
                <a:srgbClr val="1C1F25"/>
              </a:solidFill>
              <a:latin typeface="仓耳玄三M W05" panose="02020400000000000000" pitchFamily="18" charset="-122"/>
              <a:ea typeface="仓耳玄三M W05" panose="02020400000000000000" pitchFamily="18" charset="-122"/>
              <a:cs typeface="Roboto Bold"/>
              <a:sym typeface="Roboto Light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699190" y="1534089"/>
            <a:ext cx="7495976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今天我们就谈谈，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8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一、起源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033063" y="2352311"/>
            <a:ext cx="694525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春秋</a:t>
            </a:r>
            <a:r>
              <a:rPr lang="ja-JP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戦国の名家の元祖</a:t>
            </a:r>
            <a:r>
              <a:rPr lang="en-US" altLang="zh-CN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【</a:t>
            </a:r>
            <a:r>
              <a:rPr lang="ja-JP" altLang="en-US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恵施</a:t>
            </a:r>
            <a:r>
              <a:rPr lang="en-US" altLang="zh-CN" sz="3600" b="1" kern="0" dirty="0" smtClean="0">
                <a:solidFill>
                  <a:srgbClr val="C00000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】</a:t>
            </a:r>
            <a:endParaRPr lang="zh-CN" altLang="en-US" kern="0" dirty="0" smtClean="0">
              <a:solidFill>
                <a:srgbClr val="1C1F25"/>
              </a:solidFill>
              <a:latin typeface="仓耳玄三M W05" panose="02020400000000000000" pitchFamily="18" charset="-122"/>
              <a:ea typeface="仓耳玄三M W05" panose="02020400000000000000" pitchFamily="18" charset="-122"/>
              <a:cs typeface="Roboto Bold"/>
              <a:sym typeface="Roboto Light"/>
            </a:endParaRPr>
          </a:p>
          <a:p>
            <a:endParaRPr lang="zh-CN" altLang="en-US" dirty="0"/>
          </a:p>
        </p:txBody>
      </p:sp>
      <p:pic>
        <p:nvPicPr>
          <p:cNvPr id="9" name="Picture 2" descr="查看源图像"/>
          <p:cNvPicPr>
            <a:picLocks noChangeAspect="1" noChangeArrowheads="1"/>
          </p:cNvPicPr>
          <p:nvPr/>
        </p:nvPicPr>
        <p:blipFill>
          <a:blip r:embed="rId2"/>
          <a:srcRect t="4397" b="11817"/>
          <a:stretch>
            <a:fillRect/>
          </a:stretch>
        </p:blipFill>
        <p:spPr bwMode="auto">
          <a:xfrm rot="21215172">
            <a:off x="6752198" y="101923"/>
            <a:ext cx="1946070" cy="216443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0" name="TextBox 9"/>
          <p:cNvSpPr txBox="1"/>
          <p:nvPr/>
        </p:nvSpPr>
        <p:spPr>
          <a:xfrm rot="21292298">
            <a:off x="4156867" y="124166"/>
            <a:ext cx="25901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chemeClr val="bg1">
                    <a:lumMod val="85000"/>
                  </a:schemeClr>
                </a:solidFill>
                <a:latin typeface="幼圆" pitchFamily="49" charset="-122"/>
                <a:ea typeface="幼圆" pitchFamily="49" charset="-122"/>
              </a:rPr>
              <a:t>子非鱼，安知鱼之乐？</a:t>
            </a:r>
            <a:endParaRPr lang="zh-CN" altLang="en-US" sz="2400" b="1" dirty="0">
              <a:solidFill>
                <a:schemeClr val="bg1">
                  <a:lumMod val="8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0" y="2687096"/>
            <a:ext cx="7886700" cy="770715"/>
          </a:xfrm>
        </p:spPr>
        <p:txBody>
          <a:bodyPr/>
          <a:lstStyle/>
          <a:p>
            <a:r>
              <a:rPr lang="zh-CN" altLang="en-US" dirty="0" smtClean="0"/>
              <a:t>惠施の抬杠史</a:t>
            </a:r>
            <a:endParaRPr lang="zh-CN" altLang="en-US" dirty="0"/>
          </a:p>
        </p:txBody>
      </p:sp>
      <p:sp>
        <p:nvSpPr>
          <p:cNvPr id="4" name="ïŝlîḓé">
            <a:extLst>
              <a:ext uri="{FF2B5EF4-FFF2-40B4-BE49-F238E27FC236}">
                <a16:creationId xmlns="" xmlns:a16="http://schemas.microsoft.com/office/drawing/2014/main" id="{58256903-C93B-4116-9BC6-3EFA35AC6443}"/>
              </a:ext>
            </a:extLst>
          </p:cNvPr>
          <p:cNvSpPr/>
          <p:nvPr/>
        </p:nvSpPr>
        <p:spPr>
          <a:xfrm flipH="1">
            <a:off x="-734060" y="1176020"/>
            <a:ext cx="3258820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en-US" sz="2000" b="1" dirty="0">
                <a:solidFill>
                  <a:schemeClr val="bg1"/>
                </a:solidFill>
                <a:latin typeface="微软雅黑" charset="0"/>
                <a:ea typeface="微软雅黑" charset="0"/>
              </a:rPr>
              <a:t>PART </a:t>
            </a:r>
            <a:r>
              <a:rPr 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2</a:t>
            </a:r>
            <a:endParaRPr 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ïSḷiḋé">
            <a:extLst>
              <a:ext uri="{FF2B5EF4-FFF2-40B4-BE49-F238E27FC236}">
                <a16:creationId xmlns="" xmlns:a16="http://schemas.microsoft.com/office/drawing/2014/main" id="{E527A830-B72B-42EF-9CAF-98C909EB4D09}"/>
              </a:ext>
            </a:extLst>
          </p:cNvPr>
          <p:cNvSpPr/>
          <p:nvPr/>
        </p:nvSpPr>
        <p:spPr bwMode="auto">
          <a:xfrm>
            <a:off x="371801" y="1222229"/>
            <a:ext cx="8479970" cy="2997200"/>
          </a:xfrm>
          <a:custGeom>
            <a:avLst/>
            <a:gdLst>
              <a:gd name="T0" fmla="*/ 2271713 w 21600"/>
              <a:gd name="T1" fmla="*/ 3620294 h 21600"/>
              <a:gd name="T2" fmla="*/ 2271713 w 21600"/>
              <a:gd name="T3" fmla="*/ 3620294 h 21600"/>
              <a:gd name="T4" fmla="*/ 2271713 w 21600"/>
              <a:gd name="T5" fmla="*/ 3620294 h 21600"/>
              <a:gd name="T6" fmla="*/ 2271713 w 21600"/>
              <a:gd name="T7" fmla="*/ 36202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 w="53975" cap="flat" cmpd="sng">
            <a:noFill/>
            <a:prstDash val="solid"/>
            <a:miter lim="0"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  <a:ex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3" name="ï$ḻiḋe">
            <a:extLst>
              <a:ext uri="{FF2B5EF4-FFF2-40B4-BE49-F238E27FC236}">
                <a16:creationId xmlns="" xmlns:a16="http://schemas.microsoft.com/office/drawing/2014/main" id="{0A956AD5-91C8-4F12-BAD4-239AA3FF28F5}"/>
              </a:ext>
            </a:extLst>
          </p:cNvPr>
          <p:cNvSpPr/>
          <p:nvPr/>
        </p:nvSpPr>
        <p:spPr bwMode="auto">
          <a:xfrm>
            <a:off x="379730" y="3551555"/>
            <a:ext cx="6993699" cy="692150"/>
          </a:xfrm>
          <a:custGeom>
            <a:avLst/>
            <a:gdLst>
              <a:gd name="T0" fmla="*/ 1587500 w 21600"/>
              <a:gd name="T1" fmla="*/ 1047750 h 21600"/>
              <a:gd name="T2" fmla="*/ 1587500 w 21600"/>
              <a:gd name="T3" fmla="*/ 1047750 h 21600"/>
              <a:gd name="T4" fmla="*/ 1587500 w 21600"/>
              <a:gd name="T5" fmla="*/ 1047750 h 21600"/>
              <a:gd name="T6" fmla="*/ 1587500 w 21600"/>
              <a:gd name="T7" fmla="*/ 104775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12216"/>
                </a:lnTo>
                <a:lnTo>
                  <a:pt x="21599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4" name="îṣliḓé">
            <a:extLst>
              <a:ext uri="{FF2B5EF4-FFF2-40B4-BE49-F238E27FC236}">
                <a16:creationId xmlns="" xmlns:a16="http://schemas.microsoft.com/office/drawing/2014/main" id="{05732983-E842-48FC-833D-DFE6FBB7372A}"/>
              </a:ext>
            </a:extLst>
          </p:cNvPr>
          <p:cNvSpPr/>
          <p:nvPr/>
        </p:nvSpPr>
        <p:spPr bwMode="auto">
          <a:xfrm flipH="1">
            <a:off x="379729" y="3402330"/>
            <a:ext cx="8474095" cy="841375"/>
          </a:xfrm>
          <a:custGeom>
            <a:avLst/>
            <a:gdLst>
              <a:gd name="T0" fmla="*/ 2271713 w 21600"/>
              <a:gd name="T1" fmla="*/ 1499394 h 21600"/>
              <a:gd name="T2" fmla="*/ 2271713 w 21600"/>
              <a:gd name="T3" fmla="*/ 1499394 h 21600"/>
              <a:gd name="T4" fmla="*/ 2271713 w 21600"/>
              <a:gd name="T5" fmla="*/ 1499394 h 21600"/>
              <a:gd name="T6" fmla="*/ 2271713 w 21600"/>
              <a:gd name="T7" fmla="*/ 14993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12216"/>
                </a:lnTo>
                <a:lnTo>
                  <a:pt x="21600" y="21600"/>
                </a:lnTo>
                <a:lnTo>
                  <a:pt x="0" y="21600"/>
                </a:lnTo>
                <a:lnTo>
                  <a:pt x="0" y="0"/>
                </a:lnTo>
                <a:close/>
              </a:path>
            </a:pathLst>
          </a:cu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254000" dist="127000" algn="ctr" rotWithShape="0">
              <a:schemeClr val="tx1">
                <a:lumMod val="85000"/>
                <a:lumOff val="15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 defTabSz="913765"/>
            <a:endParaRPr sz="1600" b="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" name="Synergistically utilize technically sound portals with frictionless chains. Dramatically customize…">
            <a:extLst>
              <a:ext uri="{FF2B5EF4-FFF2-40B4-BE49-F238E27FC236}">
                <a16:creationId xmlns="" xmlns:a16="http://schemas.microsoft.com/office/drawing/2014/main" id="{1603CC04-04E7-45B9-A395-B281A492FA7F}"/>
              </a:ext>
            </a:extLst>
          </p:cNvPr>
          <p:cNvSpPr txBox="1"/>
          <p:nvPr/>
        </p:nvSpPr>
        <p:spPr>
          <a:xfrm>
            <a:off x="792664" y="1623313"/>
            <a:ext cx="7495976" cy="830997"/>
          </a:xfrm>
          <a:prstGeom prst="rect">
            <a:avLst/>
          </a:prstGeom>
          <a:ln w="12700">
            <a:miter lim="400000"/>
          </a:ln>
        </p:spPr>
        <p:txBody>
          <a:bodyPr wrap="square" lIns="0" tIns="0" rIns="0" bIns="0">
            <a:spAutoFit/>
          </a:bodyPr>
          <a:lstStyle/>
          <a:p>
            <a:pPr algn="ctr" defTabSz="412750" hangingPunct="0">
              <a:lnSpc>
                <a:spcPct val="150000"/>
              </a:lnSpc>
              <a:defRPr sz="2000" b="0">
                <a:solidFill>
                  <a:srgbClr val="1C1F25"/>
                </a:solidFill>
                <a:latin typeface="Roboto Bold"/>
                <a:ea typeface="Roboto Bold"/>
                <a:cs typeface="Roboto Bold"/>
                <a:sym typeface="Roboto Bold"/>
              </a:defRPr>
            </a:pPr>
            <a:r>
              <a:rPr lang="zh-CN" altLang="en-US" sz="3600" kern="0" dirty="0" smtClean="0">
                <a:latin typeface="仓耳玄三M W05" panose="02020400000000000000" pitchFamily="18" charset="-122"/>
                <a:ea typeface="仓耳玄三M W05" panose="02020400000000000000" pitchFamily="18" charset="-122"/>
                <a:sym typeface="Roboto Light"/>
              </a:rPr>
              <a:t>被惠施杠得最多の人</a:t>
            </a:r>
            <a:endParaRPr sz="3600" kern="0" dirty="0">
              <a:latin typeface="仓耳玄三M W05" panose="02020400000000000000" pitchFamily="18" charset="-122"/>
              <a:ea typeface="仓耳玄三M W05" panose="02020400000000000000" pitchFamily="18" charset="-122"/>
              <a:sym typeface="Roboto Light"/>
            </a:endParaRPr>
          </a:p>
        </p:txBody>
      </p:sp>
      <p:sp>
        <p:nvSpPr>
          <p:cNvPr id="10" name="ïŝlîḓé">
            <a:extLst>
              <a:ext uri="{FF2B5EF4-FFF2-40B4-BE49-F238E27FC236}">
                <a16:creationId xmlns="" xmlns:a16="http://schemas.microsoft.com/office/drawing/2014/main" id="{F978910A-B574-4149-9572-455EC47AC2FD}"/>
              </a:ext>
            </a:extLst>
          </p:cNvPr>
          <p:cNvSpPr/>
          <p:nvPr/>
        </p:nvSpPr>
        <p:spPr>
          <a:xfrm flipH="1">
            <a:off x="275902" y="155216"/>
            <a:ext cx="3559175" cy="519430"/>
          </a:xfrm>
          <a:prstGeom prst="parallelogram">
            <a:avLst>
              <a:gd name="adj" fmla="val 75061"/>
            </a:avLst>
          </a:prstGeom>
          <a:solidFill>
            <a:srgbClr val="0040A5"/>
          </a:solidFill>
          <a:ln w="12700" cap="rnd">
            <a:noFill/>
            <a:prstDash val="solid"/>
            <a:round/>
          </a:ln>
          <a:effectLst>
            <a:outerShdw blurRad="584200" dist="203200" dir="2700000" sx="92000" sy="92000" algn="tl" rotWithShape="0">
              <a:srgbClr val="003DAB">
                <a:alpha val="22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3765"/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二</a:t>
            </a:r>
            <a:r>
              <a:rPr lang="zh-CN" altLang="en-US" sz="2000" b="1" dirty="0" smtClean="0">
                <a:solidFill>
                  <a:schemeClr val="bg1"/>
                </a:solidFill>
                <a:latin typeface="微软雅黑" charset="0"/>
                <a:ea typeface="微软雅黑" charset="0"/>
              </a:rPr>
              <a:t>、惠施的抬杠史</a:t>
            </a:r>
            <a:endParaRPr lang="zh-CN" altLang="en-US" sz="2000" b="1" dirty="0">
              <a:solidFill>
                <a:schemeClr val="bg1"/>
              </a:solidFill>
              <a:latin typeface="微软雅黑" charset="0"/>
              <a:ea typeface="微软雅黑" charset="0"/>
            </a:endParaRPr>
          </a:p>
        </p:txBody>
      </p:sp>
      <p:pic>
        <p:nvPicPr>
          <p:cNvPr id="8" name="Picture 4" descr="查看源图像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 rot="21204180">
            <a:off x="631915" y="2475814"/>
            <a:ext cx="1725950" cy="21607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/>
          <p:cNvSpPr txBox="1"/>
          <p:nvPr/>
        </p:nvSpPr>
        <p:spPr>
          <a:xfrm rot="21113026">
            <a:off x="631327" y="1507561"/>
            <a:ext cx="43479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子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非我，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安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知我不知鱼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幼圆" pitchFamily="49" charset="-122"/>
                <a:ea typeface="幼圆" pitchFamily="49" charset="-122"/>
              </a:rPr>
              <a:t>之乐？</a:t>
            </a:r>
            <a:endParaRPr lang="zh-CN" altLang="en-US" b="1" dirty="0">
              <a:solidFill>
                <a:schemeClr val="bg1">
                  <a:lumMod val="65000"/>
                </a:schemeClr>
              </a:solidFill>
              <a:latin typeface="幼圆" pitchFamily="49" charset="-122"/>
              <a:ea typeface="幼圆" pitchFamily="49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 rot="21174238">
            <a:off x="691034" y="963261"/>
            <a:ext cx="24011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kern="0" dirty="0" smtClean="0">
                <a:solidFill>
                  <a:srgbClr val="1C1F25"/>
                </a:solidFill>
                <a:latin typeface="仓耳玄三M W05" panose="02020400000000000000" pitchFamily="18" charset="-122"/>
                <a:ea typeface="仓耳玄三M W05" panose="02020400000000000000" pitchFamily="18" charset="-122"/>
                <a:cs typeface="Roboto Bold"/>
                <a:sym typeface="Roboto Light"/>
              </a:rPr>
              <a:t>众所周知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1312</Words>
  <Application>Microsoft Office PowerPoint</Application>
  <PresentationFormat>全屏显示(16:9)</PresentationFormat>
  <Paragraphs>157</Paragraphs>
  <Slides>35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36" baseType="lpstr">
      <vt:lpstr>Office 主题</vt:lpstr>
      <vt:lpstr>幻灯片 1</vt:lpstr>
      <vt:lpstr>起源</vt:lpstr>
      <vt:lpstr>幻灯片 3</vt:lpstr>
      <vt:lpstr>幻灯片 4</vt:lpstr>
      <vt:lpstr>幻灯片 5</vt:lpstr>
      <vt:lpstr>幻灯片 6</vt:lpstr>
      <vt:lpstr>幻灯片 7</vt:lpstr>
      <vt:lpstr>惠施の抬杠史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具体评析——“同”的学说“各不相同”</vt:lpstr>
      <vt:lpstr>幻灯片 27</vt:lpstr>
      <vt:lpstr>幻灯片 28</vt:lpstr>
      <vt:lpstr>幻灯片 29</vt:lpstr>
      <vt:lpstr>幻灯片 30</vt:lpstr>
      <vt:lpstr>幻灯片 31</vt:lpstr>
      <vt:lpstr>幻灯片 32</vt:lpstr>
      <vt:lpstr>结语</vt:lpstr>
      <vt:lpstr>幻灯片 34</vt:lpstr>
      <vt:lpstr>感谢观看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kurt</dc:creator>
  <cp:lastModifiedBy>win10</cp:lastModifiedBy>
  <cp:revision>91</cp:revision>
  <dcterms:created xsi:type="dcterms:W3CDTF">2020-11-24T11:52:53Z</dcterms:created>
  <dcterms:modified xsi:type="dcterms:W3CDTF">2022-04-09T15:00:35Z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2052-2.7.1.4479</vt:lpwstr>
  </property>
</Properties>
</file>